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embeddedFontLst>
    <p:embeddedFont>
      <p:font typeface="Quattrocento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6" roundtripDataSignature="AMtx7mjvIV8TZLiozYWcgiRMTLfzk6oZ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QuattrocentoSans-bold.fntdata"/><Relationship Id="rId10" Type="http://schemas.openxmlformats.org/officeDocument/2006/relationships/slide" Target="slides/slide6.xml"/><Relationship Id="rId32" Type="http://schemas.openxmlformats.org/officeDocument/2006/relationships/font" Target="fonts/QuattrocentoSans-regular.fntdata"/><Relationship Id="rId13" Type="http://schemas.openxmlformats.org/officeDocument/2006/relationships/slide" Target="slides/slide9.xml"/><Relationship Id="rId35" Type="http://schemas.openxmlformats.org/officeDocument/2006/relationships/font" Target="fonts/QuattrocentoSans-boldItalic.fntdata"/><Relationship Id="rId12" Type="http://schemas.openxmlformats.org/officeDocument/2006/relationships/slide" Target="slides/slide8.xml"/><Relationship Id="rId34" Type="http://schemas.openxmlformats.org/officeDocument/2006/relationships/font" Target="fonts/QuattrocentoSans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3cbcf23a58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3cbcf23a5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cbcf23a58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cbcf23a5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3cbcf23a58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3cbcf23a5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3cbcf23a58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3cbcf23a5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3cbcf23a58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3cbcf23a5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3cbcf23a58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3cbcf23a5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3cbcf23a58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3cbcf23a5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3cbcf23a58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3cbcf23a5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3cbcf23a58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3cbcf23a5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3cbcf23a58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3cbcf23a5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3cb56ee98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3cb56ee9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3cbcf23a58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3cbcf23a5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3cbcf23a58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3cbcf23a58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3cbcf23a58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3cbcf23a58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3cbcf23a58_1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3cbcf23a5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3cbcf23a58_1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3cbcf23a5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3cbcf23a58_1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3cbcf23a58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3cbcf23a58_1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3cbcf23a5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3cbcf23a58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3cbcf23a58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3cb56ee987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3cb56ee98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3cb56ee98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3cb56ee98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3cb56ee987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3cb56ee98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3cb56ee98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3cb56ee98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3cbcf23a58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3cbcf23a5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cbcf23a58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3cbcf23a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3cbcf23a58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3cbcf23a5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2463971" y="3429000"/>
            <a:ext cx="6218227" cy="13313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Calibri"/>
              <a:buNone/>
              <a:defRPr sz="4000">
                <a:solidFill>
                  <a:srgbClr val="1F38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2982540" y="5007721"/>
            <a:ext cx="5699658" cy="833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2307478" y="254661"/>
            <a:ext cx="620787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Quattrocento Sans"/>
              <a:buNone/>
              <a:defRPr sz="3600">
                <a:solidFill>
                  <a:srgbClr val="1F386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628650" y="1820234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628650" y="681037"/>
            <a:ext cx="7886700" cy="899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Quattrocento Sans"/>
              <a:buNone/>
              <a:defRPr sz="4000">
                <a:solidFill>
                  <a:srgbClr val="1F3864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2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1227075" y="3429000"/>
            <a:ext cx="7455000" cy="13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Calibri"/>
              <a:buNone/>
            </a:pPr>
            <a:r>
              <a:rPr lang="en-ID"/>
              <a:t>Singular Value Decomposition</a:t>
            </a:r>
            <a:endParaRPr/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2982540" y="5007721"/>
            <a:ext cx="5699658" cy="833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D"/>
              <a:t>Tutorial Aljabar Linear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D"/>
              <a:t>Semester Genap 2022/2021</a:t>
            </a:r>
            <a:endParaRPr/>
          </a:p>
        </p:txBody>
      </p:sp>
      <p:pic>
        <p:nvPicPr>
          <p:cNvPr id="92" name="Google Shape;9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525" y="136575"/>
            <a:ext cx="4726550" cy="472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3cbcf23a58_0_20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58" name="Google Shape;158;g23cbcf23a58_0_20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4. </a:t>
            </a:r>
            <a:r>
              <a:rPr lang="en-ID" sz="2400"/>
              <a:t>Cari Matriks U dengan A, Σ, dan V (U = AVΣ</a:t>
            </a:r>
            <a:r>
              <a:rPr lang="en-ID" sz="1600"/>
              <a:t>inv</a:t>
            </a:r>
            <a:r>
              <a:rPr lang="en-ID" sz="2400"/>
              <a:t>)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5. Tinggal disusun deehhh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59" name="Google Shape;159;g23cbcf23a58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38" y="2212300"/>
            <a:ext cx="8409526" cy="74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3cbcf23a58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338" y="3749000"/>
            <a:ext cx="8011325" cy="8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3cbcf23a58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250" y="4723125"/>
            <a:ext cx="1448300" cy="14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3cbcf23a58_0_45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Step by Step (AA</a:t>
            </a:r>
            <a:r>
              <a:rPr lang="en-ID" sz="2700"/>
              <a:t>trans</a:t>
            </a:r>
            <a:r>
              <a:rPr lang="en-ID"/>
              <a:t>)</a:t>
            </a:r>
            <a:endParaRPr/>
          </a:p>
        </p:txBody>
      </p:sp>
      <p:sp>
        <p:nvSpPr>
          <p:cNvPr id="167" name="Google Shape;167;g23cbcf23a58_0_45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AA</a:t>
            </a:r>
            <a:r>
              <a:rPr lang="en-ID" sz="2000"/>
              <a:t>trans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eigenvalue dari Matriks AA</a:t>
            </a:r>
            <a:r>
              <a:rPr lang="en-ID" sz="2000"/>
              <a:t>trans</a:t>
            </a:r>
            <a:r>
              <a:rPr lang="en-ID"/>
              <a:t>, dapet Matriks Σ de, jangan lupa skalian diinvers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Eigenvector dari matriks A</a:t>
            </a:r>
            <a:r>
              <a:rPr lang="en-ID" sz="2000"/>
              <a:t>trans</a:t>
            </a:r>
            <a:r>
              <a:rPr lang="en-ID"/>
              <a:t>A, normalisasi, dapet Matriks U de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Matriks V dengan A</a:t>
            </a:r>
            <a:r>
              <a:rPr lang="en-ID" sz="2000"/>
              <a:t>trans</a:t>
            </a:r>
            <a:r>
              <a:rPr lang="en-ID"/>
              <a:t>, Σ, dan U (V = Σ</a:t>
            </a:r>
            <a:r>
              <a:rPr lang="en-ID" sz="2000"/>
              <a:t>invAtrans</a:t>
            </a:r>
            <a:r>
              <a:rPr lang="en-ID" sz="2400"/>
              <a:t>U</a:t>
            </a:r>
            <a:r>
              <a:rPr lang="en-ID"/>
              <a:t>) (Kalau eigenvaluenya 0 atau kurang (dalam kasus matriks tidak persegi), perlu dicari menggunakan nullspace (nanti dijelasin))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Tinggal disusun deehhh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3cbcf23a58_0_50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73" name="Google Shape;173;g23cbcf23a58_0_50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ID" sz="2400"/>
              <a:t>Cari AA</a:t>
            </a:r>
            <a:r>
              <a:rPr lang="en-ID" sz="1600"/>
              <a:t>trans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ID" sz="2400"/>
              <a:t>Cari Eigenvalue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74" name="Google Shape;174;g23cbcf23a58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358" y="2315971"/>
            <a:ext cx="5751274" cy="15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3cbcf23a58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388" y="4572325"/>
            <a:ext cx="8665201" cy="10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3cbcf23a58_0_58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81" name="Google Shape;181;g23cbcf23a58_0_58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3. Cari Eigenvector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82" name="Google Shape;182;g23cbcf23a58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25" y="2238175"/>
            <a:ext cx="7088950" cy="18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3cbcf23a58_0_64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Cara Cari V </a:t>
            </a:r>
            <a:endParaRPr/>
          </a:p>
        </p:txBody>
      </p:sp>
      <p:sp>
        <p:nvSpPr>
          <p:cNvPr id="188" name="Google Shape;188;g23cbcf23a58_0_64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Dalam kasus ini salah satu eigenvalue adalah 0, maka pencarian Matriks V harus dilakukan baris per baris. Dengan mengacu pada persamaan </a:t>
            </a:r>
            <a:r>
              <a:rPr lang="en-ID"/>
              <a:t>V = Σ</a:t>
            </a:r>
            <a:r>
              <a:rPr lang="en-ID" sz="2000"/>
              <a:t>invAtrans</a:t>
            </a:r>
            <a:r>
              <a:rPr lang="en-ID" sz="2400"/>
              <a:t>U maka dapat digunakan persamaan berikut untuk menemukan setiap baris dari V terlebih dahulu kecuali baris yang menggunakan eigenvalue 0.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	* σ = nilai di Matriks </a:t>
            </a:r>
            <a:r>
              <a:rPr lang="en-ID"/>
              <a:t>Σ</a:t>
            </a:r>
            <a:r>
              <a:rPr lang="en-ID" sz="2000"/>
              <a:t>inv</a:t>
            </a:r>
            <a:endParaRPr sz="2400"/>
          </a:p>
        </p:txBody>
      </p:sp>
      <p:pic>
        <p:nvPicPr>
          <p:cNvPr id="189" name="Google Shape;189;g23cbcf23a58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0825" y="3939513"/>
            <a:ext cx="3362325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3cbcf23a58_0_70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95" name="Google Shape;195;g23cbcf23a58_0_70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4. Cari V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96" name="Google Shape;196;g23cbcf23a58_0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725" y="2877924"/>
            <a:ext cx="8404551" cy="22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3cbcf23a58_0_27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Kalo matriksnya ga persegi??</a:t>
            </a:r>
            <a:endParaRPr/>
          </a:p>
        </p:txBody>
      </p:sp>
      <p:sp>
        <p:nvSpPr>
          <p:cNvPr id="202" name="Google Shape;202;g23cbcf23a58_0_27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ID" sz="2400"/>
              <a:t>Gendut Pendek (A</a:t>
            </a:r>
            <a:r>
              <a:rPr lang="en-ID" sz="1900"/>
              <a:t>mxn</a:t>
            </a:r>
            <a:r>
              <a:rPr lang="en-ID" sz="2400"/>
              <a:t>, m&lt;n)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5 Variabel tapi hanya 2 Persamaan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UNDERDETERMINED</a:t>
            </a:r>
            <a:endParaRPr sz="2400"/>
          </a:p>
        </p:txBody>
      </p:sp>
      <p:pic>
        <p:nvPicPr>
          <p:cNvPr id="203" name="Google Shape;203;g23cbcf23a58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5350" y="2240200"/>
            <a:ext cx="5653275" cy="161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3cbcf23a58_0_34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Kalo matriksnya ga persegi??</a:t>
            </a:r>
            <a:endParaRPr/>
          </a:p>
        </p:txBody>
      </p:sp>
      <p:sp>
        <p:nvSpPr>
          <p:cNvPr id="209" name="Google Shape;209;g23cbcf23a58_0_34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ID" sz="2400"/>
              <a:t>Tinggi Kurus (</a:t>
            </a:r>
            <a:r>
              <a:rPr lang="en-ID" sz="2400"/>
              <a:t>A</a:t>
            </a:r>
            <a:r>
              <a:rPr lang="en-ID" sz="1900"/>
              <a:t>mxn</a:t>
            </a:r>
            <a:r>
              <a:rPr lang="en-ID" sz="2400"/>
              <a:t>, m&gt;n)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2 Variabel tapi 5 persamaan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OVERDETERMINED</a:t>
            </a:r>
            <a:endParaRPr sz="2400"/>
          </a:p>
        </p:txBody>
      </p:sp>
      <p:pic>
        <p:nvPicPr>
          <p:cNvPr id="210" name="Google Shape;210;g23cbcf23a58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1559" y="2210425"/>
            <a:ext cx="3240875" cy="21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3cbcf23a58_0_76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Latina dulu gaseh</a:t>
            </a:r>
            <a:endParaRPr/>
          </a:p>
        </p:txBody>
      </p:sp>
      <p:sp>
        <p:nvSpPr>
          <p:cNvPr id="216" name="Google Shape;216;g23cbcf23a58_0_76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g23cbcf23a58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2038350"/>
            <a:ext cx="7715250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3cbcf23a58_0_82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Le Solusi</a:t>
            </a:r>
            <a:endParaRPr/>
          </a:p>
        </p:txBody>
      </p:sp>
      <p:sp>
        <p:nvSpPr>
          <p:cNvPr id="223" name="Google Shape;223;g23cbcf23a58_0_82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g23cbcf23a58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88" y="1532437"/>
            <a:ext cx="8643016" cy="492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3cb56ee987_0_0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Review Tipis Gazehh</a:t>
            </a:r>
            <a:endParaRPr/>
          </a:p>
        </p:txBody>
      </p:sp>
      <p:sp>
        <p:nvSpPr>
          <p:cNvPr id="98" name="Google Shape;98;g23cb56ee987_0_0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SzPts val="2300"/>
              <a:buChar char="-"/>
            </a:pPr>
            <a:r>
              <a:rPr lang="en-ID" sz="2300"/>
              <a:t>Orthogonal Matrix</a:t>
            </a:r>
            <a:endParaRPr sz="23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1900"/>
              <a:t>- Barisnya saling tegak lurus ges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SzPts val="2300"/>
              <a:buChar char="-"/>
            </a:pPr>
            <a:r>
              <a:rPr lang="en-ID" sz="2300"/>
              <a:t>Orthonormal Matrix</a:t>
            </a:r>
            <a:endParaRPr sz="23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300"/>
              <a:t>- </a:t>
            </a:r>
            <a:r>
              <a:rPr lang="en-ID" sz="1900"/>
              <a:t>Barisnya saling tegak lurus DAN</a:t>
            </a:r>
            <a:endParaRPr sz="19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1900"/>
              <a:t>    </a:t>
            </a:r>
            <a:r>
              <a:rPr b="1" lang="en-ID" sz="1900"/>
              <a:t>magnitude </a:t>
            </a:r>
            <a:r>
              <a:rPr lang="en-ID" sz="1900"/>
              <a:t>nya 1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SzPts val="2300"/>
              <a:buChar char="-"/>
            </a:pPr>
            <a:r>
              <a:rPr lang="en-ID" sz="2300"/>
              <a:t>Eigenvalue &amp; their Eigenvectors</a:t>
            </a:r>
            <a:endParaRPr sz="23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99" name="Google Shape;99;g23cb56ee98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450" y="1820225"/>
            <a:ext cx="199191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23cb56ee98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2975" y="3385800"/>
            <a:ext cx="3102411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23cb56ee987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05675" y="5173459"/>
            <a:ext cx="1209675" cy="3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3cbcf23a58_0_88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Le Solusi</a:t>
            </a:r>
            <a:endParaRPr/>
          </a:p>
        </p:txBody>
      </p:sp>
      <p:sp>
        <p:nvSpPr>
          <p:cNvPr id="230" name="Google Shape;230;g23cbcf23a58_0_88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g23cbcf23a58_0_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963" y="1513388"/>
            <a:ext cx="7616075" cy="481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3cbcf23a58_1_3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Soal Tambahan Huhuu</a:t>
            </a:r>
            <a:endParaRPr/>
          </a:p>
        </p:txBody>
      </p:sp>
      <p:sp>
        <p:nvSpPr>
          <p:cNvPr id="237" name="Google Shape;237;g23cbcf23a58_1_3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g23cbcf23a58_1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75" y="1890700"/>
            <a:ext cx="8658225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3cbcf23a58_1_9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Solusinyah</a:t>
            </a:r>
            <a:endParaRPr/>
          </a:p>
        </p:txBody>
      </p:sp>
      <p:sp>
        <p:nvSpPr>
          <p:cNvPr id="244" name="Google Shape;244;g23cbcf23a58_1_9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g23cbcf23a58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75" y="2804076"/>
            <a:ext cx="8262052" cy="238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3cbcf23a58_1_15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Solusinyah</a:t>
            </a:r>
            <a:endParaRPr/>
          </a:p>
        </p:txBody>
      </p:sp>
      <p:sp>
        <p:nvSpPr>
          <p:cNvPr id="251" name="Google Shape;251;g23cbcf23a58_1_15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g23cbcf23a58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938" y="2483913"/>
            <a:ext cx="7554125" cy="302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3cbcf23a58_1_21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Solusinyah</a:t>
            </a:r>
            <a:endParaRPr/>
          </a:p>
        </p:txBody>
      </p:sp>
      <p:sp>
        <p:nvSpPr>
          <p:cNvPr id="258" name="Google Shape;258;g23cbcf23a58_1_21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g23cbcf23a58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00" y="1628662"/>
            <a:ext cx="8698600" cy="473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3cbcf23a58_1_27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Solusinyah</a:t>
            </a:r>
            <a:endParaRPr/>
          </a:p>
        </p:txBody>
      </p:sp>
      <p:sp>
        <p:nvSpPr>
          <p:cNvPr id="265" name="Google Shape;265;g23cbcf23a58_1_27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g23cbcf23a58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188" y="1939213"/>
            <a:ext cx="5839625" cy="41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3cbcf23a58_1_33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Solusinyah</a:t>
            </a:r>
            <a:endParaRPr/>
          </a:p>
        </p:txBody>
      </p:sp>
      <p:sp>
        <p:nvSpPr>
          <p:cNvPr id="272" name="Google Shape;272;g23cbcf23a58_1_33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g23cbcf23a58_1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950" y="2824049"/>
            <a:ext cx="8552101" cy="23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3cbcf23a58_1_39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Klo pake A</a:t>
            </a:r>
            <a:r>
              <a:rPr lang="en-ID" sz="2500"/>
              <a:t>trans</a:t>
            </a:r>
            <a:r>
              <a:rPr lang="en-ID"/>
              <a:t>A sama gaa</a:t>
            </a:r>
            <a:endParaRPr/>
          </a:p>
        </p:txBody>
      </p:sp>
      <p:sp>
        <p:nvSpPr>
          <p:cNvPr id="279" name="Google Shape;279;g23cbcf23a58_1_39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Silakan dicoba sendiri ya gess hehehe semangatt!</a:t>
            </a:r>
            <a:endParaRPr sz="2400"/>
          </a:p>
        </p:txBody>
      </p:sp>
      <p:pic>
        <p:nvPicPr>
          <p:cNvPr id="280" name="Google Shape;280;g23cbcf23a58_1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288" y="1820225"/>
            <a:ext cx="8289424" cy="238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cb56ee987_0_8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Gunanya apasih kakk </a:t>
            </a:r>
            <a:endParaRPr/>
          </a:p>
        </p:txBody>
      </p:sp>
      <p:sp>
        <p:nvSpPr>
          <p:cNvPr id="107" name="Google Shape;107;g23cb56ee987_0_8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b="1" lang="en-ID"/>
              <a:t>Matrix Decomposition</a:t>
            </a:r>
            <a:r>
              <a:rPr lang="en-ID"/>
              <a:t> kan lancar jaya kalau matriks nya persegi nich (baris = kolom)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Kalo matriksnya ga persegi gimana hayoo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SVD menggunakan hasil perkalian dari matriks tersebut dengan transpos dari matriks tersebut</a:t>
            </a:r>
            <a:endParaRPr/>
          </a:p>
          <a:p>
            <a:pPr indent="-406400" lvl="0" marL="457200" marR="1942061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Keuntungan: Simetris, Persegi, dan Positive Semidefinite </a:t>
            </a:r>
            <a:endParaRPr/>
          </a:p>
          <a:p>
            <a:pPr indent="0" lvl="0" marL="0" marR="1942061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g23cb56ee987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9700" y="3899475"/>
            <a:ext cx="1965674" cy="22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3cb56ee987_0_14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A = UΣV</a:t>
            </a:r>
            <a:r>
              <a:rPr lang="en-ID" sz="2000"/>
              <a:t>trans</a:t>
            </a:r>
            <a:endParaRPr sz="2000"/>
          </a:p>
        </p:txBody>
      </p:sp>
      <p:sp>
        <p:nvSpPr>
          <p:cNvPr id="114" name="Google Shape;114;g23cb56ee987_0_14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Σ = Matriks berisi eigenvalue matriks A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U = Left Singular Matrix (||U|| = 1)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ID"/>
              <a:t>V = Right Singular Matrix (||V|| = 1)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g23cb56ee987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8013" y="3149524"/>
            <a:ext cx="4507974" cy="218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23cb56ee987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9150" y="5645409"/>
            <a:ext cx="4925712" cy="381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3cb56ee987_0_21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Dimensi</a:t>
            </a:r>
            <a:endParaRPr/>
          </a:p>
        </p:txBody>
      </p:sp>
      <p:sp>
        <p:nvSpPr>
          <p:cNvPr id="122" name="Google Shape;122;g23cb56ee987_0_21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g23cb56ee987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13" y="2453274"/>
            <a:ext cx="8210576" cy="2564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3cb56ee987_0_29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Step by Step (A</a:t>
            </a:r>
            <a:r>
              <a:rPr lang="en-ID" sz="2700"/>
              <a:t>trans</a:t>
            </a:r>
            <a:r>
              <a:rPr lang="en-ID"/>
              <a:t>A)</a:t>
            </a:r>
            <a:endParaRPr/>
          </a:p>
        </p:txBody>
      </p:sp>
      <p:sp>
        <p:nvSpPr>
          <p:cNvPr id="129" name="Google Shape;129;g23cb56ee987_0_29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A</a:t>
            </a:r>
            <a:r>
              <a:rPr lang="en-ID" sz="2000"/>
              <a:t>trans</a:t>
            </a:r>
            <a:r>
              <a:rPr lang="en-ID"/>
              <a:t>A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eigenvalue dari Matriks </a:t>
            </a:r>
            <a:r>
              <a:rPr lang="en-ID"/>
              <a:t>A</a:t>
            </a:r>
            <a:r>
              <a:rPr lang="en-ID" sz="2000"/>
              <a:t>trans</a:t>
            </a:r>
            <a:r>
              <a:rPr lang="en-ID"/>
              <a:t>A</a:t>
            </a:r>
            <a:r>
              <a:rPr lang="en-ID"/>
              <a:t>, dapet Matriks Σ de, jangan lupa skalian diinvers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Eigenvector dari matriks A</a:t>
            </a:r>
            <a:r>
              <a:rPr lang="en-ID" sz="2000"/>
              <a:t>trans</a:t>
            </a:r>
            <a:r>
              <a:rPr lang="en-ID"/>
              <a:t>A, normalisasi, dapet Matriks V de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Cari Matriks U dengan A, Σ, dan V (U = AVΣ</a:t>
            </a:r>
            <a:r>
              <a:rPr lang="en-ID" sz="2000"/>
              <a:t>inv</a:t>
            </a:r>
            <a:r>
              <a:rPr lang="en-ID"/>
              <a:t>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ID"/>
              <a:t>Tinggal disusun deehhh</a:t>
            </a:r>
            <a:endParaRPr/>
          </a:p>
        </p:txBody>
      </p:sp>
      <p:pic>
        <p:nvPicPr>
          <p:cNvPr id="130" name="Google Shape;130;g23cb56ee987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8800" y="4254875"/>
            <a:ext cx="1916550" cy="19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cbcf23a58_0_1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36" name="Google Shape;136;g23cbcf23a58_0_1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g23cbcf23a58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938" y="2400300"/>
            <a:ext cx="5572125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3cbcf23a58_0_7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43" name="Google Shape;143;g23cbcf23a58_0_7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ID" sz="2400"/>
              <a:t>Cari B</a:t>
            </a:r>
            <a:r>
              <a:rPr lang="en-ID" sz="1600"/>
              <a:t>trans</a:t>
            </a:r>
            <a:r>
              <a:rPr lang="en-ID" sz="2400"/>
              <a:t>B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ID" sz="2400"/>
              <a:t>Cari eigenvalue dari Matriks B</a:t>
            </a:r>
            <a:r>
              <a:rPr lang="en-ID" sz="1600"/>
              <a:t>trans</a:t>
            </a:r>
            <a:r>
              <a:rPr lang="en-ID" sz="2400"/>
              <a:t>B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44" name="Google Shape;144;g23cbcf23a58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2300748"/>
            <a:ext cx="7886700" cy="1157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3cbcf23a58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2863" y="4178676"/>
            <a:ext cx="6138273" cy="21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cbcf23a58_0_14"/>
          <p:cNvSpPr txBox="1"/>
          <p:nvPr>
            <p:ph type="title"/>
          </p:nvPr>
        </p:nvSpPr>
        <p:spPr>
          <a:xfrm>
            <a:off x="2307478" y="254661"/>
            <a:ext cx="62079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“Learning by Doing” -AIC</a:t>
            </a:r>
            <a:endParaRPr/>
          </a:p>
        </p:txBody>
      </p:sp>
      <p:sp>
        <p:nvSpPr>
          <p:cNvPr id="151" name="Google Shape;151;g23cbcf23a58_0_14"/>
          <p:cNvSpPr txBox="1"/>
          <p:nvPr>
            <p:ph idx="1" type="body"/>
          </p:nvPr>
        </p:nvSpPr>
        <p:spPr>
          <a:xfrm>
            <a:off x="628650" y="1820234"/>
            <a:ext cx="788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D" sz="2400"/>
              <a:t>3. </a:t>
            </a:r>
            <a:r>
              <a:rPr lang="en-ID" sz="2400"/>
              <a:t>Cari Eigenvector dari matriks B</a:t>
            </a:r>
            <a:r>
              <a:rPr lang="en-ID" sz="1600"/>
              <a:t>trans</a:t>
            </a:r>
            <a:r>
              <a:rPr lang="en-ID" sz="2400"/>
              <a:t>B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52" name="Google Shape;152;g23cbcf23a58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425" y="2402851"/>
            <a:ext cx="7259150" cy="347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2023-02-20T12:24:42Z</dcterms:created>
  <dc:creator>nxa9vsn00613803fd86600@outlook.com</dc:creator>
</cp:coreProperties>
</file>